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 autoCompressPictures="0">
  <p:sldMasterIdLst>
    <p:sldMasterId id="2147483654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2" d="100"/>
          <a:sy n="102" d="100"/>
        </p:scale>
        <p:origin x="-456" y="1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7379297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0" y="1200150"/>
            <a:ext cx="9144000" cy="2743199"/>
          </a:xfrm>
          <a:prstGeom prst="rect">
            <a:avLst/>
          </a:prstGeom>
          <a:solidFill>
            <a:schemeClr val="dk1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grpSp>
        <p:nvGrpSpPr>
          <p:cNvPr id="9" name="Shape 9"/>
          <p:cNvGrpSpPr/>
          <p:nvPr/>
        </p:nvGrpSpPr>
        <p:grpSpPr>
          <a:xfrm>
            <a:off x="0" y="-1078"/>
            <a:ext cx="1827407" cy="5144627"/>
            <a:chOff x="0" y="-1438"/>
            <a:chExt cx="798029" cy="6859503"/>
          </a:xfrm>
        </p:grpSpPr>
        <p:sp>
          <p:nvSpPr>
            <p:cNvPr id="10" name="Shape 10"/>
            <p:cNvSpPr/>
            <p:nvPr/>
          </p:nvSpPr>
          <p:spPr>
            <a:xfrm>
              <a:off x="0" y="-1438"/>
              <a:ext cx="798029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1" name="Shape 11"/>
            <p:cNvSpPr/>
            <p:nvPr/>
          </p:nvSpPr>
          <p:spPr>
            <a:xfrm>
              <a:off x="0" y="0"/>
              <a:ext cx="399014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12" name="Shape 12"/>
          <p:cNvGrpSpPr/>
          <p:nvPr/>
        </p:nvGrpSpPr>
        <p:grpSpPr>
          <a:xfrm flipH="1">
            <a:off x="7316591" y="0"/>
            <a:ext cx="1827407" cy="5144627"/>
            <a:chOff x="0" y="-1438"/>
            <a:chExt cx="798029" cy="6859503"/>
          </a:xfrm>
        </p:grpSpPr>
        <p:sp>
          <p:nvSpPr>
            <p:cNvPr id="13" name="Shape 13"/>
            <p:cNvSpPr/>
            <p:nvPr/>
          </p:nvSpPr>
          <p:spPr>
            <a:xfrm>
              <a:off x="0" y="-1438"/>
              <a:ext cx="798029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>
              <a:off x="0" y="0"/>
              <a:ext cx="399014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5" name="Shape 15"/>
          <p:cNvSpPr txBox="1">
            <a:spLocks noGrp="1"/>
          </p:cNvSpPr>
          <p:nvPr>
            <p:ph type="ctrTitle"/>
          </p:nvPr>
        </p:nvSpPr>
        <p:spPr>
          <a:xfrm>
            <a:off x="685800" y="1568184"/>
            <a:ext cx="7772400" cy="12380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ubTitle" idx="1"/>
          </p:nvPr>
        </p:nvSpPr>
        <p:spPr>
          <a:xfrm>
            <a:off x="685800" y="2914650"/>
            <a:ext cx="7772400" cy="658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1pPr>
            <a:lvl2pPr algn="ctr">
              <a:spcBef>
                <a:spcPts val="0"/>
              </a:spcBef>
              <a:buClr>
                <a:schemeClr val="lt2"/>
              </a:buClr>
              <a:buNone/>
              <a:defRPr>
                <a:solidFill>
                  <a:schemeClr val="lt2"/>
                </a:solidFill>
              </a:defRPr>
            </a:lvl2pPr>
            <a:lvl3pPr algn="ctr">
              <a:spcBef>
                <a:spcPts val="0"/>
              </a:spcBef>
              <a:buClr>
                <a:schemeClr val="lt2"/>
              </a:buClr>
              <a:buNone/>
              <a:defRPr>
                <a:solidFill>
                  <a:schemeClr val="lt2"/>
                </a:solidFill>
              </a:defRPr>
            </a:lvl3pPr>
            <a:lvl4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4pPr>
            <a:lvl5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5pPr>
            <a:lvl6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6pPr>
            <a:lvl7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7pPr>
            <a:lvl8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8pPr>
            <a:lvl9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/>
        </p:nvSpPr>
        <p:spPr>
          <a:xfrm>
            <a:off x="0" y="-1078"/>
            <a:ext cx="9144000" cy="11441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grpSp>
        <p:nvGrpSpPr>
          <p:cNvPr id="19" name="Shape 19"/>
          <p:cNvGrpSpPr/>
          <p:nvPr/>
        </p:nvGrpSpPr>
        <p:grpSpPr>
          <a:xfrm>
            <a:off x="0" y="-1078"/>
            <a:ext cx="649180" cy="5144627"/>
            <a:chOff x="0" y="-1438"/>
            <a:chExt cx="649180" cy="6859503"/>
          </a:xfrm>
        </p:grpSpPr>
        <p:sp>
          <p:nvSpPr>
            <p:cNvPr id="20" name="Shape 20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1" name="Shape 21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22" name="Shape 22"/>
          <p:cNvGrpSpPr/>
          <p:nvPr/>
        </p:nvGrpSpPr>
        <p:grpSpPr>
          <a:xfrm flipH="1">
            <a:off x="8494493" y="0"/>
            <a:ext cx="649180" cy="5144627"/>
            <a:chOff x="0" y="-1438"/>
            <a:chExt cx="649180" cy="6859503"/>
          </a:xfrm>
        </p:grpSpPr>
        <p:sp>
          <p:nvSpPr>
            <p:cNvPr id="23" name="Shape 23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25" name="Shape 25"/>
          <p:cNvSpPr/>
          <p:nvPr/>
        </p:nvSpPr>
        <p:spPr>
          <a:xfrm>
            <a:off x="0" y="4743450"/>
            <a:ext cx="9144000" cy="4010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/>
        </p:nvSpPr>
        <p:spPr>
          <a:xfrm>
            <a:off x="0" y="-1078"/>
            <a:ext cx="9144000" cy="11441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grpSp>
        <p:nvGrpSpPr>
          <p:cNvPr id="30" name="Shape 30"/>
          <p:cNvGrpSpPr/>
          <p:nvPr/>
        </p:nvGrpSpPr>
        <p:grpSpPr>
          <a:xfrm>
            <a:off x="0" y="-1078"/>
            <a:ext cx="649180" cy="5144627"/>
            <a:chOff x="0" y="-1438"/>
            <a:chExt cx="649180" cy="6859503"/>
          </a:xfrm>
        </p:grpSpPr>
        <p:sp>
          <p:nvSpPr>
            <p:cNvPr id="31" name="Shape 31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33" name="Shape 33"/>
          <p:cNvGrpSpPr/>
          <p:nvPr/>
        </p:nvGrpSpPr>
        <p:grpSpPr>
          <a:xfrm flipH="1">
            <a:off x="8494493" y="0"/>
            <a:ext cx="649180" cy="5144627"/>
            <a:chOff x="0" y="-1438"/>
            <a:chExt cx="649180" cy="6859503"/>
          </a:xfrm>
        </p:grpSpPr>
        <p:sp>
          <p:nvSpPr>
            <p:cNvPr id="34" name="Shape 34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5" name="Shape 35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6" name="Shape 36"/>
          <p:cNvSpPr/>
          <p:nvPr/>
        </p:nvSpPr>
        <p:spPr>
          <a:xfrm>
            <a:off x="0" y="4743450"/>
            <a:ext cx="9144000" cy="4010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/>
        </p:nvSpPr>
        <p:spPr>
          <a:xfrm>
            <a:off x="0" y="-1078"/>
            <a:ext cx="9144000" cy="11441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grpSp>
        <p:nvGrpSpPr>
          <p:cNvPr id="42" name="Shape 42"/>
          <p:cNvGrpSpPr/>
          <p:nvPr/>
        </p:nvGrpSpPr>
        <p:grpSpPr>
          <a:xfrm>
            <a:off x="0" y="-1078"/>
            <a:ext cx="649180" cy="5144627"/>
            <a:chOff x="0" y="-1438"/>
            <a:chExt cx="649180" cy="6859503"/>
          </a:xfrm>
        </p:grpSpPr>
        <p:sp>
          <p:nvSpPr>
            <p:cNvPr id="43" name="Shape 43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4" name="Shape 44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45" name="Shape 45"/>
          <p:cNvGrpSpPr/>
          <p:nvPr/>
        </p:nvGrpSpPr>
        <p:grpSpPr>
          <a:xfrm flipH="1">
            <a:off x="8494493" y="0"/>
            <a:ext cx="649180" cy="5144627"/>
            <a:chOff x="0" y="-1438"/>
            <a:chExt cx="649180" cy="6859503"/>
          </a:xfrm>
        </p:grpSpPr>
        <p:sp>
          <p:nvSpPr>
            <p:cNvPr id="46" name="Shape 46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47" name="Shape 47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48" name="Shape 48"/>
          <p:cNvSpPr/>
          <p:nvPr/>
        </p:nvSpPr>
        <p:spPr>
          <a:xfrm>
            <a:off x="0" y="4743450"/>
            <a:ext cx="9144000" cy="4010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/>
        </p:nvSpPr>
        <p:spPr>
          <a:xfrm>
            <a:off x="0" y="-1078"/>
            <a:ext cx="9144000" cy="11441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grpSp>
        <p:nvGrpSpPr>
          <p:cNvPr id="52" name="Shape 52"/>
          <p:cNvGrpSpPr/>
          <p:nvPr/>
        </p:nvGrpSpPr>
        <p:grpSpPr>
          <a:xfrm>
            <a:off x="0" y="-1078"/>
            <a:ext cx="649180" cy="5144627"/>
            <a:chOff x="0" y="-1438"/>
            <a:chExt cx="649180" cy="6859503"/>
          </a:xfrm>
        </p:grpSpPr>
        <p:sp>
          <p:nvSpPr>
            <p:cNvPr id="53" name="Shape 53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55" name="Shape 55"/>
          <p:cNvGrpSpPr/>
          <p:nvPr/>
        </p:nvGrpSpPr>
        <p:grpSpPr>
          <a:xfrm flipH="1">
            <a:off x="8494493" y="0"/>
            <a:ext cx="649180" cy="5144627"/>
            <a:chOff x="0" y="-1438"/>
            <a:chExt cx="649180" cy="6859503"/>
          </a:xfrm>
        </p:grpSpPr>
        <p:sp>
          <p:nvSpPr>
            <p:cNvPr id="56" name="Shape 56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7" name="Shape 57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8" name="Shape 58"/>
          <p:cNvSpPr/>
          <p:nvPr/>
        </p:nvSpPr>
        <p:spPr>
          <a:xfrm>
            <a:off x="0" y="4743450"/>
            <a:ext cx="9144000" cy="4010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1800">
                <a:solidFill>
                  <a:schemeClr val="lt2"/>
                </a:solidFill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/>
        </p:nvSpPr>
        <p:spPr>
          <a:xfrm>
            <a:off x="0" y="-1078"/>
            <a:ext cx="9144000" cy="11441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grpSp>
        <p:nvGrpSpPr>
          <p:cNvPr id="62" name="Shape 62"/>
          <p:cNvGrpSpPr/>
          <p:nvPr/>
        </p:nvGrpSpPr>
        <p:grpSpPr>
          <a:xfrm>
            <a:off x="0" y="-1078"/>
            <a:ext cx="649180" cy="5144627"/>
            <a:chOff x="0" y="-1438"/>
            <a:chExt cx="649180" cy="6859503"/>
          </a:xfrm>
        </p:grpSpPr>
        <p:sp>
          <p:nvSpPr>
            <p:cNvPr id="63" name="Shape 63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4" name="Shape 64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grpSp>
        <p:nvGrpSpPr>
          <p:cNvPr id="65" name="Shape 65"/>
          <p:cNvGrpSpPr/>
          <p:nvPr/>
        </p:nvGrpSpPr>
        <p:grpSpPr>
          <a:xfrm flipH="1">
            <a:off x="8494493" y="0"/>
            <a:ext cx="649180" cy="5144627"/>
            <a:chOff x="0" y="-1438"/>
            <a:chExt cx="649180" cy="6859503"/>
          </a:xfrm>
        </p:grpSpPr>
        <p:sp>
          <p:nvSpPr>
            <p:cNvPr id="66" name="Shape 66"/>
            <p:cNvSpPr/>
            <p:nvPr/>
          </p:nvSpPr>
          <p:spPr>
            <a:xfrm>
              <a:off x="0" y="-1438"/>
              <a:ext cx="649180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7" name="Shape 67"/>
            <p:cNvSpPr/>
            <p:nvPr/>
          </p:nvSpPr>
          <p:spPr>
            <a:xfrm>
              <a:off x="0" y="0"/>
              <a:ext cx="500331" cy="6858065"/>
            </a:xfrm>
            <a:custGeom>
              <a:avLst/>
              <a:gdLst/>
              <a:ahLst/>
              <a:cxnLst/>
              <a:rect l="0" t="0" r="0" b="0"/>
              <a:pathLst>
                <a:path w="500332" h="6875253" extrusionOk="0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68" name="Shape 68"/>
          <p:cNvSpPr/>
          <p:nvPr/>
        </p:nvSpPr>
        <p:spPr>
          <a:xfrm>
            <a:off x="0" y="4743450"/>
            <a:ext cx="9144000" cy="4010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lt1"/>
              </a:buClr>
              <a:buSzPct val="100000"/>
              <a:buFont typeface="Trebuchet MS"/>
              <a:defRPr sz="30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>
              <a:spcBef>
                <a:spcPts val="480"/>
              </a:spcBef>
              <a:buClr>
                <a:schemeClr val="lt1"/>
              </a:buClr>
              <a:buSzPct val="100000"/>
              <a:buFont typeface="Trebuchet MS"/>
              <a:defRPr sz="2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>
              <a:spcBef>
                <a:spcPts val="480"/>
              </a:spcBef>
              <a:buClr>
                <a:schemeClr val="lt1"/>
              </a:buClr>
              <a:buSzPct val="100000"/>
              <a:buFont typeface="Trebuchet MS"/>
              <a:defRPr sz="2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ctrTitle"/>
          </p:nvPr>
        </p:nvSpPr>
        <p:spPr>
          <a:xfrm>
            <a:off x="685800" y="1568184"/>
            <a:ext cx="7772400" cy="12380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 sz="4800">
                <a:latin typeface="Times New Roman"/>
                <a:ea typeface="Times New Roman"/>
                <a:cs typeface="Times New Roman"/>
                <a:sym typeface="Times New Roman"/>
              </a:rPr>
              <a:t>Classical &amp; Instrumental Conditioning </a:t>
            </a:r>
          </a:p>
        </p:txBody>
      </p:sp>
      <p:sp>
        <p:nvSpPr>
          <p:cNvPr id="71" name="Shape 71"/>
          <p:cNvSpPr txBox="1">
            <a:spLocks noGrp="1"/>
          </p:cNvSpPr>
          <p:nvPr>
            <p:ph type="subTitle" idx="1"/>
          </p:nvPr>
        </p:nvSpPr>
        <p:spPr>
          <a:xfrm>
            <a:off x="685800" y="2914650"/>
            <a:ext cx="7772400" cy="658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 rtl="0">
              <a:spcBef>
                <a:spcPts val="0"/>
              </a:spcBef>
              <a:buNone/>
            </a:pP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algn="ctr">
              <a:spcBef>
                <a:spcPts val="0"/>
              </a:spcBef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By: Kristen Pesavento, Danielle Sorrentino and Paige Lane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111900" y="80300"/>
            <a:ext cx="9032099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 sz="3000">
                <a:latin typeface="Times New Roman"/>
                <a:ea typeface="Times New Roman"/>
                <a:cs typeface="Times New Roman"/>
                <a:sym typeface="Times New Roman"/>
              </a:rPr>
              <a:t>What to take away from Instrumental Conditioning: </a:t>
            </a:r>
          </a:p>
        </p:txBody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457200" y="11407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5560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 sz="2000">
                <a:latin typeface="Times New Roman"/>
                <a:ea typeface="Times New Roman"/>
                <a:cs typeface="Times New Roman"/>
                <a:sym typeface="Times New Roman"/>
              </a:rPr>
              <a:t>Teachers should focus on reinforcing desirable behaviors. </a:t>
            </a:r>
          </a:p>
          <a:p>
            <a:pPr lvl="0" rtl="0">
              <a:spcBef>
                <a:spcPts val="0"/>
              </a:spcBef>
              <a:buNone/>
            </a:pP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5560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 sz="2000">
                <a:latin typeface="Times New Roman"/>
                <a:ea typeface="Times New Roman"/>
                <a:cs typeface="Times New Roman"/>
                <a:sym typeface="Times New Roman"/>
              </a:rPr>
              <a:t>Punishment is ineffective in the classroom. </a:t>
            </a:r>
          </a:p>
          <a:p>
            <a:pPr lvl="0" rtl="0">
              <a:spcBef>
                <a:spcPts val="0"/>
              </a:spcBef>
              <a:buNone/>
            </a:pP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5560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 sz="2000">
                <a:latin typeface="Times New Roman"/>
                <a:ea typeface="Times New Roman"/>
                <a:cs typeface="Times New Roman"/>
                <a:sym typeface="Times New Roman"/>
              </a:rPr>
              <a:t>Extrinsic reinforcers lose their effectiveness when used repeatedly. </a:t>
            </a:r>
          </a:p>
          <a:p>
            <a:pPr lvl="0" rtl="0">
              <a:spcBef>
                <a:spcPts val="0"/>
              </a:spcBef>
              <a:buNone/>
            </a:pP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5560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 sz="2000">
                <a:latin typeface="Times New Roman"/>
                <a:ea typeface="Times New Roman"/>
                <a:cs typeface="Times New Roman"/>
                <a:sym typeface="Times New Roman"/>
              </a:rPr>
              <a:t>By using reinforcement you can shape positive classroom behaviors.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>
            <a:off x="99400" y="205975"/>
            <a:ext cx="8895599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 sz="3000">
                <a:latin typeface="Times New Roman"/>
                <a:ea typeface="Times New Roman"/>
                <a:cs typeface="Times New Roman"/>
                <a:sym typeface="Times New Roman"/>
              </a:rPr>
              <a:t>Ways to Implement Behaviorism in the Classroom</a:t>
            </a:r>
          </a:p>
        </p:txBody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457200" y="1187725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1800"/>
          </a:p>
          <a:p>
            <a:pPr marL="457200" lvl="0" indent="-35560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 sz="2000">
                <a:latin typeface="Times New Roman"/>
                <a:ea typeface="Times New Roman"/>
                <a:cs typeface="Times New Roman"/>
                <a:sym typeface="Times New Roman"/>
              </a:rPr>
              <a:t>Create a classroom environment that fosters desirable student behaviors.</a:t>
            </a:r>
          </a:p>
          <a:p>
            <a:pPr marL="457200" lvl="0" indent="0" rtl="0">
              <a:spcBef>
                <a:spcPts val="0"/>
              </a:spcBef>
              <a:buNone/>
            </a:pP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1" indent="-342900" rtl="0">
              <a:spcBef>
                <a:spcPts val="0"/>
              </a:spcBef>
              <a:buClr>
                <a:schemeClr val="lt1"/>
              </a:buClr>
              <a:buSzPct val="100000"/>
              <a:buFont typeface="Courier New"/>
              <a:buChar char="o"/>
            </a:pP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Praise a student every time s/he completes an assignment without having to be prompted.</a:t>
            </a:r>
          </a:p>
          <a:p>
            <a:pPr lvl="0" rtl="0">
              <a:spcBef>
                <a:spcPts val="0"/>
              </a:spcBef>
              <a:buNone/>
            </a:pP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5560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 sz="2000">
                <a:latin typeface="Times New Roman"/>
                <a:ea typeface="Times New Roman"/>
                <a:cs typeface="Times New Roman"/>
                <a:sym typeface="Times New Roman"/>
              </a:rPr>
              <a:t>Conclude learning has occurred when students exhibit a change in classroom performance.</a:t>
            </a:r>
          </a:p>
          <a:p>
            <a:pPr lvl="0" rtl="0">
              <a:spcBef>
                <a:spcPts val="0"/>
              </a:spcBef>
              <a:buNone/>
            </a:pP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1" indent="-342900" rtl="0">
              <a:spcBef>
                <a:spcPts val="0"/>
              </a:spcBef>
              <a:buClr>
                <a:schemeClr val="lt1"/>
              </a:buClr>
              <a:buSzPct val="100000"/>
              <a:buFont typeface="Courier New"/>
              <a:buChar char="o"/>
            </a:pP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Implementing regular assessments.</a:t>
            </a:r>
          </a:p>
          <a:p>
            <a:pPr lvl="0" rtl="0">
              <a:spcBef>
                <a:spcPts val="0"/>
              </a:spcBef>
              <a:buNone/>
            </a:pPr>
            <a:endParaRPr sz="160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Exit Slip</a:t>
            </a:r>
          </a:p>
        </p:txBody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How could you implement conditioning in your classroom to ensure student success? 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 sz="3000">
                <a:latin typeface="Times New Roman"/>
                <a:ea typeface="Times New Roman"/>
                <a:cs typeface="Times New Roman"/>
                <a:sym typeface="Times New Roman"/>
              </a:rPr>
              <a:t>Behaviorism</a:t>
            </a:r>
          </a:p>
        </p:txBody>
      </p:sp>
      <p:sp>
        <p:nvSpPr>
          <p:cNvPr id="77" name="Shape 77"/>
          <p:cNvSpPr txBox="1"/>
          <p:nvPr/>
        </p:nvSpPr>
        <p:spPr>
          <a:xfrm>
            <a:off x="546425" y="1342300"/>
            <a:ext cx="7863600" cy="3718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2000">
              <a:solidFill>
                <a:srgbClr val="F3F3F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rtl="0">
              <a:spcBef>
                <a:spcPts val="0"/>
              </a:spcBef>
              <a:buNone/>
            </a:pPr>
            <a:endParaRPr sz="2400">
              <a:solidFill>
                <a:srgbClr val="F3F3F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rtl="0">
              <a:spcBef>
                <a:spcPts val="0"/>
              </a:spcBef>
              <a:buNone/>
            </a:pPr>
            <a:endParaRPr sz="2400">
              <a:solidFill>
                <a:srgbClr val="F3F3F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2400">
                <a:solidFill>
                  <a:srgbClr val="F3F3F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Every behavior that a child does is learned. Everything you do in your classroom can affect your child’s behavior.</a:t>
            </a:r>
          </a:p>
          <a:p>
            <a:pPr marL="5486400" lvl="0" indent="0" rtl="0">
              <a:spcBef>
                <a:spcPts val="0"/>
              </a:spcBef>
              <a:buNone/>
            </a:pPr>
            <a:r>
              <a:rPr lang="en" sz="800">
                <a:solidFill>
                  <a:srgbClr val="F3F3F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</a:t>
            </a:r>
            <a:r>
              <a:rPr lang="en" sz="2400">
                <a:solidFill>
                  <a:srgbClr val="F3F3F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</a:t>
            </a:r>
            <a:r>
              <a:rPr lang="en" sz="800">
                <a:solidFill>
                  <a:srgbClr val="F3F3F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(Ormrod, 2014)</a:t>
            </a:r>
            <a:r>
              <a:rPr lang="en" sz="2400">
                <a:solidFill>
                  <a:srgbClr val="F3F3F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marL="457200" lvl="0" indent="0" rtl="0">
              <a:spcBef>
                <a:spcPts val="0"/>
              </a:spcBef>
              <a:buNone/>
            </a:pPr>
            <a:endParaRPr sz="1800">
              <a:solidFill>
                <a:srgbClr val="F3F3F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>
              <a:spcBef>
                <a:spcPts val="0"/>
              </a:spcBef>
              <a:buNone/>
            </a:pPr>
            <a:endParaRPr sz="1800" strike="sngStrike">
              <a:solidFill>
                <a:srgbClr val="F3F3F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 sz="3000">
                <a:latin typeface="Times New Roman"/>
                <a:ea typeface="Times New Roman"/>
                <a:cs typeface="Times New Roman"/>
                <a:sym typeface="Times New Roman"/>
              </a:rPr>
              <a:t>Behaviorism	</a:t>
            </a:r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429300" y="1063375"/>
            <a:ext cx="8285400" cy="39062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5560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 sz="2000">
                <a:latin typeface="Times New Roman"/>
                <a:ea typeface="Times New Roman"/>
                <a:cs typeface="Times New Roman"/>
                <a:sym typeface="Times New Roman"/>
              </a:rPr>
              <a:t>Theoretical perspective in which learning and behavior are described and explained in terms of stimulus-response relationships.</a:t>
            </a:r>
          </a:p>
          <a:p>
            <a:pPr marL="457200" lvl="0" indent="0" rtl="0">
              <a:spcBef>
                <a:spcPts val="0"/>
              </a:spcBef>
              <a:buNone/>
            </a:pP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1" indent="-342900" rtl="0">
              <a:spcBef>
                <a:spcPts val="0"/>
              </a:spcBef>
              <a:buClr>
                <a:schemeClr val="lt1"/>
              </a:buClr>
              <a:buSzPct val="100000"/>
              <a:buFont typeface="Courier New"/>
              <a:buChar char="o"/>
            </a:pP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Stimulus: Specific object or event that influences an individual’s learning or behavior.</a:t>
            </a:r>
          </a:p>
          <a:p>
            <a:pPr marL="457200" lvl="0" indent="0" rtl="0">
              <a:spcBef>
                <a:spcPts val="0"/>
              </a:spcBef>
              <a:buNone/>
            </a:pP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1" indent="-342900" rtl="0">
              <a:spcBef>
                <a:spcPts val="0"/>
              </a:spcBef>
              <a:buClr>
                <a:schemeClr val="lt1"/>
              </a:buClr>
              <a:buSzPct val="100000"/>
              <a:buFont typeface="Courier New"/>
              <a:buChar char="o"/>
            </a:pP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Response: Specific behavior that an individual exhibits.</a:t>
            </a:r>
          </a:p>
          <a:p>
            <a:pPr marL="0" indent="0" rtl="0">
              <a:spcBef>
                <a:spcPts val="0"/>
              </a:spcBef>
              <a:buNone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											      </a:t>
            </a:r>
            <a:r>
              <a:rPr lang="en" sz="800">
                <a:latin typeface="Times New Roman"/>
                <a:ea typeface="Times New Roman"/>
                <a:cs typeface="Times New Roman"/>
                <a:sym typeface="Times New Roman"/>
              </a:rPr>
              <a:t>(Ormrod, 2014)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" sz="800"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en" sz="80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All behaviors are acquired through conditioning. </a:t>
            </a:r>
            <a:r>
              <a:rPr lang="en" sz="1000">
                <a:latin typeface="Times New Roman"/>
                <a:ea typeface="Times New Roman"/>
                <a:cs typeface="Times New Roman"/>
                <a:sym typeface="Times New Roman"/>
              </a:rPr>
              <a:t>(Waston, 1977)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xfrm>
            <a:off x="457200" y="51553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 sz="3000">
                <a:latin typeface="Times New Roman"/>
                <a:ea typeface="Times New Roman"/>
                <a:cs typeface="Times New Roman"/>
                <a:sym typeface="Times New Roman"/>
              </a:rPr>
              <a:t>Classical Conditioning/Respondent Conditioning</a:t>
            </a:r>
          </a:p>
        </p:txBody>
      </p:sp>
      <p:sp>
        <p:nvSpPr>
          <p:cNvPr id="89" name="Shape 89"/>
          <p:cNvSpPr txBox="1"/>
          <p:nvPr/>
        </p:nvSpPr>
        <p:spPr>
          <a:xfrm>
            <a:off x="285000" y="802050"/>
            <a:ext cx="8401800" cy="414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2000">
              <a:solidFill>
                <a:srgbClr val="F3F3F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55600" rtl="0">
              <a:spcBef>
                <a:spcPts val="0"/>
              </a:spcBef>
              <a:buClr>
                <a:srgbClr val="F3F3F3"/>
              </a:buClr>
              <a:buSzPct val="100000"/>
              <a:buFont typeface="Times New Roman"/>
              <a:buChar char="●"/>
            </a:pPr>
            <a:r>
              <a:rPr lang="en" sz="2000">
                <a:solidFill>
                  <a:srgbClr val="F3F3F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“We sometimes learn involuntary responses as a result of two stimuli being present at approximately the same time” (Ormrod, 2014 p. 267).  </a:t>
            </a:r>
          </a:p>
          <a:p>
            <a:pPr lvl="0" rtl="0">
              <a:spcBef>
                <a:spcPts val="0"/>
              </a:spcBef>
              <a:buNone/>
            </a:pPr>
            <a:endParaRPr sz="2000">
              <a:solidFill>
                <a:srgbClr val="F3F3F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1" indent="-355600" rtl="0">
              <a:spcBef>
                <a:spcPts val="0"/>
              </a:spcBef>
              <a:buClr>
                <a:srgbClr val="F3F3F3"/>
              </a:buClr>
              <a:buSzPct val="111111"/>
              <a:buFont typeface="Times New Roman"/>
              <a:buChar char="○"/>
            </a:pPr>
            <a:r>
              <a:rPr lang="en" sz="1800" u="sng">
                <a:solidFill>
                  <a:srgbClr val="F3F3F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Unconditioned stimulus</a:t>
            </a:r>
            <a:r>
              <a:rPr lang="en" sz="1800">
                <a:solidFill>
                  <a:srgbClr val="F3F3F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(UCS)- stimulus that elicits a particular response without prior learning. </a:t>
            </a:r>
          </a:p>
          <a:p>
            <a:pPr marL="914400" lvl="1" indent="-355600" rtl="0">
              <a:spcBef>
                <a:spcPts val="0"/>
              </a:spcBef>
              <a:buClr>
                <a:srgbClr val="F3F3F3"/>
              </a:buClr>
              <a:buSzPct val="111111"/>
              <a:buFont typeface="Times New Roman"/>
              <a:buChar char="○"/>
            </a:pPr>
            <a:r>
              <a:rPr lang="en" sz="1800" u="sng">
                <a:solidFill>
                  <a:srgbClr val="F3F3F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Unconditioned response</a:t>
            </a:r>
            <a:r>
              <a:rPr lang="en" sz="1800">
                <a:solidFill>
                  <a:srgbClr val="F3F3F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(UCR)- response that is </a:t>
            </a:r>
            <a:r>
              <a:rPr lang="en" sz="1800" b="1" i="1">
                <a:solidFill>
                  <a:srgbClr val="F3F3F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evoked</a:t>
            </a:r>
            <a:r>
              <a:rPr lang="en" sz="1800">
                <a:solidFill>
                  <a:srgbClr val="F3F3F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by a particular unconditioned stimulus without prior learning.  </a:t>
            </a:r>
          </a:p>
          <a:p>
            <a:pPr marL="914400" lvl="1" indent="-355600" rtl="0">
              <a:spcBef>
                <a:spcPts val="0"/>
              </a:spcBef>
              <a:buClr>
                <a:srgbClr val="F3F3F3"/>
              </a:buClr>
              <a:buSzPct val="111111"/>
              <a:buFont typeface="Times New Roman"/>
              <a:buChar char="○"/>
            </a:pPr>
            <a:r>
              <a:rPr lang="en" sz="1800" u="sng">
                <a:solidFill>
                  <a:srgbClr val="F3F3F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Conditioned stimulus</a:t>
            </a:r>
            <a:r>
              <a:rPr lang="en" sz="1800">
                <a:solidFill>
                  <a:srgbClr val="F3F3F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(CS)- stimulus that elicits a particular response when paired with the </a:t>
            </a:r>
            <a:r>
              <a:rPr lang="en" sz="1800" u="sng">
                <a:solidFill>
                  <a:srgbClr val="F3F3F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unconditioned stimulus</a:t>
            </a:r>
            <a:r>
              <a:rPr lang="en" sz="1800">
                <a:solidFill>
                  <a:srgbClr val="F3F3F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</a:p>
          <a:p>
            <a:pPr marL="914400" lvl="1" indent="-355600" rtl="0">
              <a:spcBef>
                <a:spcPts val="0"/>
              </a:spcBef>
              <a:buClr>
                <a:srgbClr val="F3F3F3"/>
              </a:buClr>
              <a:buSzPct val="111111"/>
              <a:buFont typeface="Times New Roman"/>
              <a:buChar char="○"/>
            </a:pPr>
            <a:r>
              <a:rPr lang="en" sz="1800" u="sng">
                <a:solidFill>
                  <a:srgbClr val="F3F3F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Conditioned response</a:t>
            </a:r>
            <a:r>
              <a:rPr lang="en" sz="1800">
                <a:solidFill>
                  <a:srgbClr val="F3F3F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(CR)- response that results from the pairing of the </a:t>
            </a:r>
            <a:r>
              <a:rPr lang="en" sz="1800" u="sng">
                <a:solidFill>
                  <a:srgbClr val="F3F3F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UCS and CS</a:t>
            </a:r>
            <a:r>
              <a:rPr lang="en" sz="1800">
                <a:solidFill>
                  <a:srgbClr val="F3F3F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title"/>
          </p:nvPr>
        </p:nvSpPr>
        <p:spPr>
          <a:xfrm>
            <a:off x="457200" y="56903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 rtl="0">
              <a:spcBef>
                <a:spcPts val="0"/>
              </a:spcBef>
              <a:buNone/>
            </a:pPr>
            <a:r>
              <a:rPr lang="en" sz="3000">
                <a:latin typeface="Times New Roman"/>
                <a:ea typeface="Times New Roman"/>
                <a:cs typeface="Times New Roman"/>
                <a:sym typeface="Times New Roman"/>
              </a:rPr>
              <a:t>US, UR, CS, CR</a:t>
            </a:r>
          </a:p>
        </p:txBody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257275" y="356775"/>
            <a:ext cx="3927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</a:p>
        </p:txBody>
      </p:sp>
      <p:pic>
        <p:nvPicPr>
          <p:cNvPr id="96" name="Shape 9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9925" y="1063375"/>
            <a:ext cx="7792448" cy="3874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457200" y="243253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 sz="3000">
                <a:latin typeface="Times New Roman"/>
                <a:ea typeface="Times New Roman"/>
                <a:cs typeface="Times New Roman"/>
                <a:sym typeface="Times New Roman"/>
              </a:rPr>
              <a:t>Classical Conditioning Worksheet</a:t>
            </a:r>
          </a:p>
        </p:txBody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rtl="0">
              <a:spcBef>
                <a:spcPts val="0"/>
              </a:spcBef>
              <a:buNone/>
            </a:pP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rtl="0">
              <a:spcBef>
                <a:spcPts val="0"/>
              </a:spcBef>
              <a:buNone/>
            </a:pP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5560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 sz="2000">
                <a:latin typeface="Times New Roman"/>
                <a:ea typeface="Times New Roman"/>
                <a:cs typeface="Times New Roman"/>
                <a:sym typeface="Times New Roman"/>
              </a:rPr>
              <a:t>Work in pairs for the next three minutes and complete the worksheet. When your worksheet is completed, we will share it as a class.</a:t>
            </a:r>
          </a:p>
          <a:p>
            <a:pPr>
              <a:spcBef>
                <a:spcPts val="0"/>
              </a:spcBef>
              <a:buNone/>
            </a:pP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 sz="3000">
                <a:latin typeface="Times New Roman"/>
                <a:ea typeface="Times New Roman"/>
                <a:cs typeface="Times New Roman"/>
                <a:sym typeface="Times New Roman"/>
              </a:rPr>
              <a:t>Instrumental Conditioning</a:t>
            </a:r>
          </a:p>
        </p:txBody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 sz="2400">
                <a:latin typeface="Times New Roman"/>
                <a:ea typeface="Times New Roman"/>
                <a:cs typeface="Times New Roman"/>
                <a:sym typeface="Times New Roman"/>
              </a:rPr>
              <a:t>Increasing or decreasing behaviors as a result of reinforcement or punishment.</a:t>
            </a:r>
          </a:p>
        </p:txBody>
      </p:sp>
      <p:pic>
        <p:nvPicPr>
          <p:cNvPr id="109" name="Shape 10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21600" y="2082650"/>
            <a:ext cx="2212264" cy="2637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Shape 1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62075" y="2390787"/>
            <a:ext cx="3221150" cy="23295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 sz="3000">
                <a:latin typeface="Times New Roman"/>
                <a:ea typeface="Times New Roman"/>
                <a:cs typeface="Times New Roman"/>
                <a:sym typeface="Times New Roman"/>
              </a:rPr>
              <a:t>Instrumental Conditioning</a:t>
            </a:r>
          </a:p>
        </p:txBody>
      </p:sp>
      <p:pic>
        <p:nvPicPr>
          <p:cNvPr id="116" name="Shape 1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87212" y="1009050"/>
            <a:ext cx="5769575" cy="3984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title"/>
          </p:nvPr>
        </p:nvSpPr>
        <p:spPr>
          <a:xfrm>
            <a:off x="457200" y="-189771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 sz="3000">
                <a:latin typeface="Times New Roman"/>
                <a:ea typeface="Times New Roman"/>
                <a:cs typeface="Times New Roman"/>
                <a:sym typeface="Times New Roman"/>
              </a:rPr>
              <a:t>Instrumental Conditioning</a:t>
            </a:r>
            <a:r>
              <a:rPr lang="en" sz="3000"/>
              <a:t>	</a:t>
            </a:r>
          </a:p>
        </p:txBody>
      </p:sp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414900" y="501600"/>
            <a:ext cx="8314199" cy="414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lnSpc>
                <a:spcPct val="100000"/>
              </a:lnSpc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 sz="1800" b="1">
                <a:latin typeface="Times New Roman"/>
                <a:ea typeface="Times New Roman"/>
                <a:cs typeface="Times New Roman"/>
                <a:sym typeface="Times New Roman"/>
              </a:rPr>
              <a:t>Positive Reinforcement: </a:t>
            </a: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A student is praised for writing an assignment in cursive. She begins to write other assignments in cursive as well. 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42900" rtl="0">
              <a:lnSpc>
                <a:spcPct val="100000"/>
              </a:lnSpc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 sz="1800" b="1">
                <a:latin typeface="Times New Roman"/>
                <a:ea typeface="Times New Roman"/>
                <a:cs typeface="Times New Roman"/>
                <a:sym typeface="Times New Roman"/>
              </a:rPr>
              <a:t>Negative Reinforcement:</a:t>
            </a: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 A student worries about a research paper he has coming due. He completes the paper several days before the due date. Because he removed his </a:t>
            </a:r>
            <a:r>
              <a:rPr lang="en" sz="1800" u="sng">
                <a:latin typeface="Times New Roman"/>
                <a:ea typeface="Times New Roman"/>
                <a:cs typeface="Times New Roman"/>
                <a:sym typeface="Times New Roman"/>
              </a:rPr>
              <a:t>worry </a:t>
            </a: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feeling, he begins to do his assignments ahead of time whenever possible. 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42900" rtl="0">
              <a:lnSpc>
                <a:spcPct val="100000"/>
              </a:lnSpc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 sz="1800" b="1">
                <a:latin typeface="Times New Roman"/>
                <a:ea typeface="Times New Roman"/>
                <a:cs typeface="Times New Roman"/>
                <a:sym typeface="Times New Roman"/>
              </a:rPr>
              <a:t>Presentation Punishment:</a:t>
            </a: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 Student is ridiculed for what classmates think is a “stupid” question→ student stops asking questions.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42900" rtl="0">
              <a:lnSpc>
                <a:spcPct val="100000"/>
              </a:lnSpc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en" sz="1800" b="1">
                <a:latin typeface="Times New Roman"/>
                <a:ea typeface="Times New Roman"/>
                <a:cs typeface="Times New Roman"/>
                <a:sym typeface="Times New Roman"/>
              </a:rPr>
              <a:t>Removal Punishment:</a:t>
            </a:r>
            <a:r>
              <a:rPr lang="en" sz="1800">
                <a:latin typeface="Times New Roman"/>
                <a:ea typeface="Times New Roman"/>
                <a:cs typeface="Times New Roman"/>
                <a:sym typeface="Times New Roman"/>
              </a:rPr>
              <a:t> A student loses points on a test for answering a question in a creative way. She takes fewer risks on future tests. </a:t>
            </a:r>
          </a:p>
          <a:p>
            <a:pPr algn="ctr">
              <a:spcBef>
                <a:spcPts val="0"/>
              </a:spcBef>
              <a:buNone/>
            </a:pPr>
            <a:endParaRPr sz="1800"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otlight">
  <a:themeElements>
    <a:clrScheme name="Custom 439">
      <a:dk1>
        <a:srgbClr val="000000"/>
      </a:dk1>
      <a:lt1>
        <a:srgbClr val="FFFFFF"/>
      </a:lt1>
      <a:dk2>
        <a:srgbClr val="5C6E95"/>
      </a:dk2>
      <a:lt2>
        <a:srgbClr val="ACB4C2"/>
      </a:lt2>
      <a:accent1>
        <a:srgbClr val="667E50"/>
      </a:accent1>
      <a:accent2>
        <a:srgbClr val="CFBF73"/>
      </a:accent2>
      <a:accent3>
        <a:srgbClr val="8C7C82"/>
      </a:accent3>
      <a:accent4>
        <a:srgbClr val="9ABF87"/>
      </a:accent4>
      <a:accent5>
        <a:srgbClr val="CF9462"/>
      </a:accent5>
      <a:accent6>
        <a:srgbClr val="A25642"/>
      </a:accent6>
      <a:hlink>
        <a:srgbClr val="5173A5"/>
      </a:hlink>
      <a:folHlink>
        <a:srgbClr val="68728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461</Words>
  <Application>Microsoft Office PowerPoint</Application>
  <PresentationFormat>On-screen Show (16:9)</PresentationFormat>
  <Paragraphs>64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spotlight</vt:lpstr>
      <vt:lpstr>Classical &amp; Instrumental Conditioning </vt:lpstr>
      <vt:lpstr>Behaviorism</vt:lpstr>
      <vt:lpstr>Behaviorism </vt:lpstr>
      <vt:lpstr>Classical Conditioning/Respondent Conditioning</vt:lpstr>
      <vt:lpstr>US, UR, CS, CR</vt:lpstr>
      <vt:lpstr>Classical Conditioning Worksheet</vt:lpstr>
      <vt:lpstr>Instrumental Conditioning</vt:lpstr>
      <vt:lpstr>Instrumental Conditioning</vt:lpstr>
      <vt:lpstr>Instrumental Conditioning </vt:lpstr>
      <vt:lpstr>What to take away from Instrumental Conditioning: </vt:lpstr>
      <vt:lpstr>Ways to Implement Behaviorism in the Classroom</vt:lpstr>
      <vt:lpstr>Exit Slip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Classical &amp; Instrumental Conditioning </dc:title>
  <dc:creator>Danielle Sorrentino</dc:creator>
  <cp:lastModifiedBy>Danielle Sorrentino</cp:lastModifiedBy>
  <cp:revision>1</cp:revision>
  <dcterms:modified xsi:type="dcterms:W3CDTF">2014-10-26T23:23:58Z</dcterms:modified>
</cp:coreProperties>
</file>